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73" r:id="rId2"/>
    <p:sldId id="261" r:id="rId3"/>
    <p:sldId id="267" r:id="rId4"/>
    <p:sldId id="274" r:id="rId5"/>
    <p:sldId id="269" r:id="rId6"/>
    <p:sldId id="275" r:id="rId7"/>
    <p:sldId id="268" r:id="rId8"/>
    <p:sldId id="263" r:id="rId9"/>
    <p:sldId id="271" r:id="rId10"/>
    <p:sldId id="270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72"/>
    <p:restoredTop sz="90952"/>
  </p:normalViewPr>
  <p:slideViewPr>
    <p:cSldViewPr snapToGrid="0" snapToObjects="1">
      <p:cViewPr varScale="1">
        <p:scale>
          <a:sx n="116" d="100"/>
          <a:sy n="116" d="100"/>
        </p:scale>
        <p:origin x="6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D3C61F-A871-5449-BD3C-F538B1B9F109}" type="doc">
      <dgm:prSet loTypeId="urn:microsoft.com/office/officeart/2005/8/layout/pyramid3" loCatId="pyramid" qsTypeId="urn:microsoft.com/office/officeart/2005/8/quickstyle/simple4" qsCatId="simple" csTypeId="urn:microsoft.com/office/officeart/2005/8/colors/colorful5" csCatId="colorful" phldr="1"/>
      <dgm:spPr/>
    </dgm:pt>
    <dgm:pt modelId="{0E1C7A97-B453-B84B-8CF6-586DC601BEDA}">
      <dgm:prSet phldrT="[Text]"/>
      <dgm:spPr/>
      <dgm:t>
        <a:bodyPr/>
        <a:lstStyle/>
        <a:p>
          <a:r>
            <a:rPr lang="en-US" dirty="0"/>
            <a:t>Availability</a:t>
          </a:r>
        </a:p>
      </dgm:t>
    </dgm:pt>
    <dgm:pt modelId="{3EC26F4E-D0BF-1246-B057-8E176B22199A}" type="parTrans" cxnId="{87B3F6A1-57F4-F64C-8084-2C6C25E88D13}">
      <dgm:prSet/>
      <dgm:spPr/>
      <dgm:t>
        <a:bodyPr/>
        <a:lstStyle/>
        <a:p>
          <a:endParaRPr lang="en-US"/>
        </a:p>
      </dgm:t>
    </dgm:pt>
    <dgm:pt modelId="{0038A4FC-D6C2-5E40-9EF6-BEA8BB7CB9B5}" type="sibTrans" cxnId="{87B3F6A1-57F4-F64C-8084-2C6C25E88D13}">
      <dgm:prSet/>
      <dgm:spPr/>
      <dgm:t>
        <a:bodyPr/>
        <a:lstStyle/>
        <a:p>
          <a:endParaRPr lang="en-US"/>
        </a:p>
      </dgm:t>
    </dgm:pt>
    <dgm:pt modelId="{6A51DCDF-3A2D-ED4A-8419-4063CA09C47A}">
      <dgm:prSet phldrT="[Text]"/>
      <dgm:spPr/>
      <dgm:t>
        <a:bodyPr/>
        <a:lstStyle/>
        <a:p>
          <a:r>
            <a:rPr lang="en-US" dirty="0"/>
            <a:t>Awareness</a:t>
          </a:r>
        </a:p>
      </dgm:t>
    </dgm:pt>
    <dgm:pt modelId="{F6F2FE25-C73F-134D-849A-6A6676BDCA18}" type="parTrans" cxnId="{D75C7539-BA82-3E40-863E-488C36D292D4}">
      <dgm:prSet/>
      <dgm:spPr/>
      <dgm:t>
        <a:bodyPr/>
        <a:lstStyle/>
        <a:p>
          <a:endParaRPr lang="en-US"/>
        </a:p>
      </dgm:t>
    </dgm:pt>
    <dgm:pt modelId="{7B513F4E-A5F0-DC46-A95F-7E712A33755F}" type="sibTrans" cxnId="{D75C7539-BA82-3E40-863E-488C36D292D4}">
      <dgm:prSet/>
      <dgm:spPr/>
      <dgm:t>
        <a:bodyPr/>
        <a:lstStyle/>
        <a:p>
          <a:endParaRPr lang="en-US"/>
        </a:p>
      </dgm:t>
    </dgm:pt>
    <dgm:pt modelId="{FE3DFC8E-0103-3D40-AE83-D5E5CDB3FA19}">
      <dgm:prSet phldrT="[Text]"/>
      <dgm:spPr/>
      <dgm:t>
        <a:bodyPr/>
        <a:lstStyle/>
        <a:p>
          <a:r>
            <a:rPr lang="en-US" dirty="0"/>
            <a:t>Contact</a:t>
          </a:r>
        </a:p>
      </dgm:t>
    </dgm:pt>
    <dgm:pt modelId="{8B91EC56-FAF0-B044-8D3A-2CC081F9E135}" type="parTrans" cxnId="{83C78213-671D-DA43-85A5-8A8166961A5E}">
      <dgm:prSet/>
      <dgm:spPr/>
      <dgm:t>
        <a:bodyPr/>
        <a:lstStyle/>
        <a:p>
          <a:endParaRPr lang="en-US"/>
        </a:p>
      </dgm:t>
    </dgm:pt>
    <dgm:pt modelId="{CAEEB568-D527-CA4E-AECB-78F526224652}" type="sibTrans" cxnId="{83C78213-671D-DA43-85A5-8A8166961A5E}">
      <dgm:prSet/>
      <dgm:spPr/>
      <dgm:t>
        <a:bodyPr/>
        <a:lstStyle/>
        <a:p>
          <a:endParaRPr lang="en-US"/>
        </a:p>
      </dgm:t>
    </dgm:pt>
    <dgm:pt modelId="{B126C45F-7680-954C-AF60-B2073344507A}">
      <dgm:prSet phldrT="[Text]"/>
      <dgm:spPr/>
      <dgm:t>
        <a:bodyPr/>
        <a:lstStyle/>
        <a:p>
          <a:r>
            <a:rPr lang="en-US" dirty="0"/>
            <a:t>Impact</a:t>
          </a:r>
        </a:p>
      </dgm:t>
    </dgm:pt>
    <dgm:pt modelId="{5E957FE8-C29B-CF43-AEE5-FAE958E09599}" type="parTrans" cxnId="{76F655E0-243D-E748-A5C3-7F9573848011}">
      <dgm:prSet/>
      <dgm:spPr/>
      <dgm:t>
        <a:bodyPr/>
        <a:lstStyle/>
        <a:p>
          <a:endParaRPr lang="en-US"/>
        </a:p>
      </dgm:t>
    </dgm:pt>
    <dgm:pt modelId="{10ABB7F6-12AC-1749-851C-500C9872E9BD}" type="sibTrans" cxnId="{76F655E0-243D-E748-A5C3-7F9573848011}">
      <dgm:prSet/>
      <dgm:spPr/>
      <dgm:t>
        <a:bodyPr/>
        <a:lstStyle/>
        <a:p>
          <a:endParaRPr lang="en-US"/>
        </a:p>
      </dgm:t>
    </dgm:pt>
    <dgm:pt modelId="{4E59B0B9-CD67-C74A-BB9F-3726EBA22966}">
      <dgm:prSet phldrT="[Text]"/>
      <dgm:spPr/>
      <dgm:t>
        <a:bodyPr/>
        <a:lstStyle/>
        <a:p>
          <a:r>
            <a:rPr lang="en-US" dirty="0"/>
            <a:t>Enrollment</a:t>
          </a:r>
        </a:p>
      </dgm:t>
    </dgm:pt>
    <dgm:pt modelId="{5A0C56E2-3011-C245-B75B-1DE492C884B5}" type="parTrans" cxnId="{97D64ABE-853A-BE41-8303-AC2869E01A26}">
      <dgm:prSet/>
      <dgm:spPr/>
      <dgm:t>
        <a:bodyPr/>
        <a:lstStyle/>
        <a:p>
          <a:endParaRPr lang="en-US"/>
        </a:p>
      </dgm:t>
    </dgm:pt>
    <dgm:pt modelId="{B3D2F9A4-3986-214A-B02F-350FB5ED529A}" type="sibTrans" cxnId="{97D64ABE-853A-BE41-8303-AC2869E01A26}">
      <dgm:prSet/>
      <dgm:spPr/>
      <dgm:t>
        <a:bodyPr/>
        <a:lstStyle/>
        <a:p>
          <a:endParaRPr lang="en-US"/>
        </a:p>
      </dgm:t>
    </dgm:pt>
    <dgm:pt modelId="{2FAFFE0B-E41A-8644-B910-78785031752C}">
      <dgm:prSet phldrT="[Text]"/>
      <dgm:spPr/>
      <dgm:t>
        <a:bodyPr/>
        <a:lstStyle/>
        <a:p>
          <a:r>
            <a:rPr lang="en-US" dirty="0"/>
            <a:t>Attendance</a:t>
          </a:r>
        </a:p>
      </dgm:t>
    </dgm:pt>
    <dgm:pt modelId="{CC05E799-A2F3-214C-928A-9E206BAC8CB2}" type="parTrans" cxnId="{190BFF62-E12C-4640-B0FD-DBB06B47775A}">
      <dgm:prSet/>
      <dgm:spPr/>
      <dgm:t>
        <a:bodyPr/>
        <a:lstStyle/>
        <a:p>
          <a:endParaRPr lang="en-US"/>
        </a:p>
      </dgm:t>
    </dgm:pt>
    <dgm:pt modelId="{C2EFD67A-05EF-7145-AA71-47C7B4845278}" type="sibTrans" cxnId="{190BFF62-E12C-4640-B0FD-DBB06B47775A}">
      <dgm:prSet/>
      <dgm:spPr/>
      <dgm:t>
        <a:bodyPr/>
        <a:lstStyle/>
        <a:p>
          <a:endParaRPr lang="en-US"/>
        </a:p>
      </dgm:t>
    </dgm:pt>
    <dgm:pt modelId="{487835EE-5DEB-5C41-AA0F-9F0FEA59328C}">
      <dgm:prSet phldrT="[Text]"/>
      <dgm:spPr/>
      <dgm:t>
        <a:bodyPr/>
        <a:lstStyle/>
        <a:p>
          <a:r>
            <a:rPr lang="en-US" dirty="0"/>
            <a:t>Completion</a:t>
          </a:r>
        </a:p>
      </dgm:t>
    </dgm:pt>
    <dgm:pt modelId="{F2888266-47DE-6C43-BD2D-5F0DDAD7E489}" type="parTrans" cxnId="{B977FE7E-A808-D54A-A01F-9EE3A78281AB}">
      <dgm:prSet/>
      <dgm:spPr/>
      <dgm:t>
        <a:bodyPr/>
        <a:lstStyle/>
        <a:p>
          <a:endParaRPr lang="en-US"/>
        </a:p>
      </dgm:t>
    </dgm:pt>
    <dgm:pt modelId="{D9314498-2ED7-1D40-82E5-FE37EFA35535}" type="sibTrans" cxnId="{B977FE7E-A808-D54A-A01F-9EE3A78281AB}">
      <dgm:prSet/>
      <dgm:spPr/>
      <dgm:t>
        <a:bodyPr/>
        <a:lstStyle/>
        <a:p>
          <a:endParaRPr lang="en-US"/>
        </a:p>
      </dgm:t>
    </dgm:pt>
    <dgm:pt modelId="{67168D48-8AF1-E149-8D1D-9028ACF87C16}">
      <dgm:prSet phldrT="[Text]"/>
      <dgm:spPr/>
      <dgm:t>
        <a:bodyPr/>
        <a:lstStyle/>
        <a:p>
          <a:r>
            <a:rPr lang="en-US" dirty="0"/>
            <a:t>Interest</a:t>
          </a:r>
        </a:p>
      </dgm:t>
    </dgm:pt>
    <dgm:pt modelId="{FF08C175-EF9F-C043-91C3-EE7351212B0A}" type="parTrans" cxnId="{51DC4993-EBC9-4248-A91A-54ACE7E55102}">
      <dgm:prSet/>
      <dgm:spPr/>
      <dgm:t>
        <a:bodyPr/>
        <a:lstStyle/>
        <a:p>
          <a:endParaRPr lang="en-US"/>
        </a:p>
      </dgm:t>
    </dgm:pt>
    <dgm:pt modelId="{9BBA2A11-4115-CA41-8668-FDDCA677F0F9}" type="sibTrans" cxnId="{51DC4993-EBC9-4248-A91A-54ACE7E55102}">
      <dgm:prSet/>
      <dgm:spPr/>
      <dgm:t>
        <a:bodyPr/>
        <a:lstStyle/>
        <a:p>
          <a:endParaRPr lang="en-US"/>
        </a:p>
      </dgm:t>
    </dgm:pt>
    <dgm:pt modelId="{540495B0-EF53-614E-B1B4-DE660313BD0F}">
      <dgm:prSet phldrT="[Text]"/>
      <dgm:spPr/>
      <dgm:t>
        <a:bodyPr/>
        <a:lstStyle/>
        <a:p>
          <a:r>
            <a:rPr lang="en-US" dirty="0"/>
            <a:t>Intent to Enroll</a:t>
          </a:r>
        </a:p>
      </dgm:t>
    </dgm:pt>
    <dgm:pt modelId="{3AB5FA42-3452-9E4E-BD74-B3CAFE6608A2}" type="parTrans" cxnId="{5789104E-0424-C541-ADCE-FC166D601A50}">
      <dgm:prSet/>
      <dgm:spPr/>
      <dgm:t>
        <a:bodyPr/>
        <a:lstStyle/>
        <a:p>
          <a:endParaRPr lang="en-US"/>
        </a:p>
      </dgm:t>
    </dgm:pt>
    <dgm:pt modelId="{0A6FDA62-EBB7-E649-BD00-7EC864C4B9F0}" type="sibTrans" cxnId="{5789104E-0424-C541-ADCE-FC166D601A50}">
      <dgm:prSet/>
      <dgm:spPr/>
      <dgm:t>
        <a:bodyPr/>
        <a:lstStyle/>
        <a:p>
          <a:endParaRPr lang="en-US"/>
        </a:p>
      </dgm:t>
    </dgm:pt>
    <dgm:pt modelId="{F2DB972A-8F1B-5F4F-884D-52B6CCAF9C32}" type="pres">
      <dgm:prSet presAssocID="{80D3C61F-A871-5449-BD3C-F538B1B9F109}" presName="Name0" presStyleCnt="0">
        <dgm:presLayoutVars>
          <dgm:dir/>
          <dgm:animLvl val="lvl"/>
          <dgm:resizeHandles val="exact"/>
        </dgm:presLayoutVars>
      </dgm:prSet>
      <dgm:spPr/>
    </dgm:pt>
    <dgm:pt modelId="{6C699DD5-3584-8A4D-B751-4D8BEB05AC30}" type="pres">
      <dgm:prSet presAssocID="{0E1C7A97-B453-B84B-8CF6-586DC601BEDA}" presName="Name8" presStyleCnt="0"/>
      <dgm:spPr/>
    </dgm:pt>
    <dgm:pt modelId="{3F8126C7-BDD5-BF44-A13F-916AFCE64665}" type="pres">
      <dgm:prSet presAssocID="{0E1C7A97-B453-B84B-8CF6-586DC601BEDA}" presName="level" presStyleLbl="node1" presStyleIdx="0" presStyleCnt="9">
        <dgm:presLayoutVars>
          <dgm:chMax val="1"/>
          <dgm:bulletEnabled val="1"/>
        </dgm:presLayoutVars>
      </dgm:prSet>
      <dgm:spPr/>
    </dgm:pt>
    <dgm:pt modelId="{B0F46573-796B-CE44-815B-356FA676A119}" type="pres">
      <dgm:prSet presAssocID="{0E1C7A97-B453-B84B-8CF6-586DC601BEDA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CC68CEA-2C83-8742-B3AE-86D5A3F1F8F9}" type="pres">
      <dgm:prSet presAssocID="{6A51DCDF-3A2D-ED4A-8419-4063CA09C47A}" presName="Name8" presStyleCnt="0"/>
      <dgm:spPr/>
    </dgm:pt>
    <dgm:pt modelId="{55121D22-874A-AB43-BD6B-1C20D4D8FEC4}" type="pres">
      <dgm:prSet presAssocID="{6A51DCDF-3A2D-ED4A-8419-4063CA09C47A}" presName="level" presStyleLbl="node1" presStyleIdx="1" presStyleCnt="9">
        <dgm:presLayoutVars>
          <dgm:chMax val="1"/>
          <dgm:bulletEnabled val="1"/>
        </dgm:presLayoutVars>
      </dgm:prSet>
      <dgm:spPr/>
    </dgm:pt>
    <dgm:pt modelId="{0BFF4B2B-9681-4B42-BC77-F7DA8DB9DF9B}" type="pres">
      <dgm:prSet presAssocID="{6A51DCDF-3A2D-ED4A-8419-4063CA09C47A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6E51CE5-3FAD-7B4A-A514-1E08A287EF64}" type="pres">
      <dgm:prSet presAssocID="{67168D48-8AF1-E149-8D1D-9028ACF87C16}" presName="Name8" presStyleCnt="0"/>
      <dgm:spPr/>
    </dgm:pt>
    <dgm:pt modelId="{76C7FAE3-7A22-2643-B914-CB8BB1C32CE8}" type="pres">
      <dgm:prSet presAssocID="{67168D48-8AF1-E149-8D1D-9028ACF87C16}" presName="level" presStyleLbl="node1" presStyleIdx="2" presStyleCnt="9">
        <dgm:presLayoutVars>
          <dgm:chMax val="1"/>
          <dgm:bulletEnabled val="1"/>
        </dgm:presLayoutVars>
      </dgm:prSet>
      <dgm:spPr/>
    </dgm:pt>
    <dgm:pt modelId="{A64F7C51-AB94-7A41-AE8A-84DEF9040BEE}" type="pres">
      <dgm:prSet presAssocID="{67168D48-8AF1-E149-8D1D-9028ACF87C1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7A90F145-A188-E145-BE6C-F245CDF547EE}" type="pres">
      <dgm:prSet presAssocID="{FE3DFC8E-0103-3D40-AE83-D5E5CDB3FA19}" presName="Name8" presStyleCnt="0"/>
      <dgm:spPr/>
    </dgm:pt>
    <dgm:pt modelId="{03F30168-D46A-BB41-885F-6E03369F2B61}" type="pres">
      <dgm:prSet presAssocID="{FE3DFC8E-0103-3D40-AE83-D5E5CDB3FA19}" presName="level" presStyleLbl="node1" presStyleIdx="3" presStyleCnt="9">
        <dgm:presLayoutVars>
          <dgm:chMax val="1"/>
          <dgm:bulletEnabled val="1"/>
        </dgm:presLayoutVars>
      </dgm:prSet>
      <dgm:spPr/>
    </dgm:pt>
    <dgm:pt modelId="{323A2794-8265-2744-BA73-4796C5DEF273}" type="pres">
      <dgm:prSet presAssocID="{FE3DFC8E-0103-3D40-AE83-D5E5CDB3FA1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91745CE-171C-6941-A2FC-15E276724C63}" type="pres">
      <dgm:prSet presAssocID="{540495B0-EF53-614E-B1B4-DE660313BD0F}" presName="Name8" presStyleCnt="0"/>
      <dgm:spPr/>
    </dgm:pt>
    <dgm:pt modelId="{51A735C4-DB2B-A845-9BEC-717B45F76966}" type="pres">
      <dgm:prSet presAssocID="{540495B0-EF53-614E-B1B4-DE660313BD0F}" presName="level" presStyleLbl="node1" presStyleIdx="4" presStyleCnt="9">
        <dgm:presLayoutVars>
          <dgm:chMax val="1"/>
          <dgm:bulletEnabled val="1"/>
        </dgm:presLayoutVars>
      </dgm:prSet>
      <dgm:spPr/>
    </dgm:pt>
    <dgm:pt modelId="{B49464B0-E24B-D240-9C62-21A4A19DD814}" type="pres">
      <dgm:prSet presAssocID="{540495B0-EF53-614E-B1B4-DE660313BD0F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65193CEA-60FF-9C48-AFEA-190965B216D0}" type="pres">
      <dgm:prSet presAssocID="{4E59B0B9-CD67-C74A-BB9F-3726EBA22966}" presName="Name8" presStyleCnt="0"/>
      <dgm:spPr/>
    </dgm:pt>
    <dgm:pt modelId="{2C440B51-4D45-1044-95BA-CB2FD07DD595}" type="pres">
      <dgm:prSet presAssocID="{4E59B0B9-CD67-C74A-BB9F-3726EBA22966}" presName="level" presStyleLbl="node1" presStyleIdx="5" presStyleCnt="9">
        <dgm:presLayoutVars>
          <dgm:chMax val="1"/>
          <dgm:bulletEnabled val="1"/>
        </dgm:presLayoutVars>
      </dgm:prSet>
      <dgm:spPr/>
    </dgm:pt>
    <dgm:pt modelId="{05E4639E-C590-0646-BEFD-8A8D2DBE4303}" type="pres">
      <dgm:prSet presAssocID="{4E59B0B9-CD67-C74A-BB9F-3726EBA2296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FDB7902-CB22-CE44-B4CC-E049924E088F}" type="pres">
      <dgm:prSet presAssocID="{2FAFFE0B-E41A-8644-B910-78785031752C}" presName="Name8" presStyleCnt="0"/>
      <dgm:spPr/>
    </dgm:pt>
    <dgm:pt modelId="{C875FB04-586D-F340-AE5A-17D5FE264411}" type="pres">
      <dgm:prSet presAssocID="{2FAFFE0B-E41A-8644-B910-78785031752C}" presName="level" presStyleLbl="node1" presStyleIdx="6" presStyleCnt="9">
        <dgm:presLayoutVars>
          <dgm:chMax val="1"/>
          <dgm:bulletEnabled val="1"/>
        </dgm:presLayoutVars>
      </dgm:prSet>
      <dgm:spPr/>
    </dgm:pt>
    <dgm:pt modelId="{0560623F-835F-9842-B1F3-E1A67B7865A3}" type="pres">
      <dgm:prSet presAssocID="{2FAFFE0B-E41A-8644-B910-78785031752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FFCF14C-B618-E643-9340-F21FCA8807AD}" type="pres">
      <dgm:prSet presAssocID="{487835EE-5DEB-5C41-AA0F-9F0FEA59328C}" presName="Name8" presStyleCnt="0"/>
      <dgm:spPr/>
    </dgm:pt>
    <dgm:pt modelId="{D5E6C2AC-1478-1B44-B430-DF20B46498A1}" type="pres">
      <dgm:prSet presAssocID="{487835EE-5DEB-5C41-AA0F-9F0FEA59328C}" presName="level" presStyleLbl="node1" presStyleIdx="7" presStyleCnt="9">
        <dgm:presLayoutVars>
          <dgm:chMax val="1"/>
          <dgm:bulletEnabled val="1"/>
        </dgm:presLayoutVars>
      </dgm:prSet>
      <dgm:spPr/>
    </dgm:pt>
    <dgm:pt modelId="{CD512573-9A51-AB48-AF28-3EA61E4F8E7F}" type="pres">
      <dgm:prSet presAssocID="{487835EE-5DEB-5C41-AA0F-9F0FEA59328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73F7019-B47D-9F40-887B-7903F032DA25}" type="pres">
      <dgm:prSet presAssocID="{B126C45F-7680-954C-AF60-B2073344507A}" presName="Name8" presStyleCnt="0"/>
      <dgm:spPr/>
    </dgm:pt>
    <dgm:pt modelId="{9F2C0774-2347-9B4D-B23D-CBE7A567A89F}" type="pres">
      <dgm:prSet presAssocID="{B126C45F-7680-954C-AF60-B2073344507A}" presName="level" presStyleLbl="node1" presStyleIdx="8" presStyleCnt="9">
        <dgm:presLayoutVars>
          <dgm:chMax val="1"/>
          <dgm:bulletEnabled val="1"/>
        </dgm:presLayoutVars>
      </dgm:prSet>
      <dgm:spPr/>
    </dgm:pt>
    <dgm:pt modelId="{DAE798AF-AE03-9F4D-8664-86363B1C1E9E}" type="pres">
      <dgm:prSet presAssocID="{B126C45F-7680-954C-AF60-B2073344507A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FC4DDA0F-304D-7A42-B507-55C4A1F30F02}" type="presOf" srcId="{540495B0-EF53-614E-B1B4-DE660313BD0F}" destId="{B49464B0-E24B-D240-9C62-21A4A19DD814}" srcOrd="1" destOrd="0" presId="urn:microsoft.com/office/officeart/2005/8/layout/pyramid3"/>
    <dgm:cxn modelId="{79DD0F12-E2DF-F044-811C-E7F86E6A2B48}" type="presOf" srcId="{B126C45F-7680-954C-AF60-B2073344507A}" destId="{9F2C0774-2347-9B4D-B23D-CBE7A567A89F}" srcOrd="0" destOrd="0" presId="urn:microsoft.com/office/officeart/2005/8/layout/pyramid3"/>
    <dgm:cxn modelId="{BE965312-7FF1-E348-B771-FCBB459C8452}" type="presOf" srcId="{67168D48-8AF1-E149-8D1D-9028ACF87C16}" destId="{A64F7C51-AB94-7A41-AE8A-84DEF9040BEE}" srcOrd="1" destOrd="0" presId="urn:microsoft.com/office/officeart/2005/8/layout/pyramid3"/>
    <dgm:cxn modelId="{83C78213-671D-DA43-85A5-8A8166961A5E}" srcId="{80D3C61F-A871-5449-BD3C-F538B1B9F109}" destId="{FE3DFC8E-0103-3D40-AE83-D5E5CDB3FA19}" srcOrd="3" destOrd="0" parTransId="{8B91EC56-FAF0-B044-8D3A-2CC081F9E135}" sibTransId="{CAEEB568-D527-CA4E-AECB-78F526224652}"/>
    <dgm:cxn modelId="{8A370022-B16F-7841-B627-878CE33493DC}" type="presOf" srcId="{FE3DFC8E-0103-3D40-AE83-D5E5CDB3FA19}" destId="{323A2794-8265-2744-BA73-4796C5DEF273}" srcOrd="1" destOrd="0" presId="urn:microsoft.com/office/officeart/2005/8/layout/pyramid3"/>
    <dgm:cxn modelId="{D75C7539-BA82-3E40-863E-488C36D292D4}" srcId="{80D3C61F-A871-5449-BD3C-F538B1B9F109}" destId="{6A51DCDF-3A2D-ED4A-8419-4063CA09C47A}" srcOrd="1" destOrd="0" parTransId="{F6F2FE25-C73F-134D-849A-6A6676BDCA18}" sibTransId="{7B513F4E-A5F0-DC46-A95F-7E712A33755F}"/>
    <dgm:cxn modelId="{F152D94A-7CF2-D241-8667-5494BF78B19F}" type="presOf" srcId="{4E59B0B9-CD67-C74A-BB9F-3726EBA22966}" destId="{2C440B51-4D45-1044-95BA-CB2FD07DD595}" srcOrd="0" destOrd="0" presId="urn:microsoft.com/office/officeart/2005/8/layout/pyramid3"/>
    <dgm:cxn modelId="{5789104E-0424-C541-ADCE-FC166D601A50}" srcId="{80D3C61F-A871-5449-BD3C-F538B1B9F109}" destId="{540495B0-EF53-614E-B1B4-DE660313BD0F}" srcOrd="4" destOrd="0" parTransId="{3AB5FA42-3452-9E4E-BD74-B3CAFE6608A2}" sibTransId="{0A6FDA62-EBB7-E649-BD00-7EC864C4B9F0}"/>
    <dgm:cxn modelId="{E4E72555-0CF8-2E47-AFA7-5989E10C0484}" type="presOf" srcId="{67168D48-8AF1-E149-8D1D-9028ACF87C16}" destId="{76C7FAE3-7A22-2643-B914-CB8BB1C32CE8}" srcOrd="0" destOrd="0" presId="urn:microsoft.com/office/officeart/2005/8/layout/pyramid3"/>
    <dgm:cxn modelId="{190BFF62-E12C-4640-B0FD-DBB06B47775A}" srcId="{80D3C61F-A871-5449-BD3C-F538B1B9F109}" destId="{2FAFFE0B-E41A-8644-B910-78785031752C}" srcOrd="6" destOrd="0" parTransId="{CC05E799-A2F3-214C-928A-9E206BAC8CB2}" sibTransId="{C2EFD67A-05EF-7145-AA71-47C7B4845278}"/>
    <dgm:cxn modelId="{842E3D78-F3E8-B24F-818B-F954029F5828}" type="presOf" srcId="{80D3C61F-A871-5449-BD3C-F538B1B9F109}" destId="{F2DB972A-8F1B-5F4F-884D-52B6CCAF9C32}" srcOrd="0" destOrd="0" presId="urn:microsoft.com/office/officeart/2005/8/layout/pyramid3"/>
    <dgm:cxn modelId="{69BC4779-2FE4-D840-AFE9-C2D3A4E8B781}" type="presOf" srcId="{B126C45F-7680-954C-AF60-B2073344507A}" destId="{DAE798AF-AE03-9F4D-8664-86363B1C1E9E}" srcOrd="1" destOrd="0" presId="urn:microsoft.com/office/officeart/2005/8/layout/pyramid3"/>
    <dgm:cxn modelId="{B977FE7E-A808-D54A-A01F-9EE3A78281AB}" srcId="{80D3C61F-A871-5449-BD3C-F538B1B9F109}" destId="{487835EE-5DEB-5C41-AA0F-9F0FEA59328C}" srcOrd="7" destOrd="0" parTransId="{F2888266-47DE-6C43-BD2D-5F0DDAD7E489}" sibTransId="{D9314498-2ED7-1D40-82E5-FE37EFA35535}"/>
    <dgm:cxn modelId="{C57A6E80-5542-2040-957E-630A5AF725D9}" type="presOf" srcId="{540495B0-EF53-614E-B1B4-DE660313BD0F}" destId="{51A735C4-DB2B-A845-9BEC-717B45F76966}" srcOrd="0" destOrd="0" presId="urn:microsoft.com/office/officeart/2005/8/layout/pyramid3"/>
    <dgm:cxn modelId="{6D9C9B8E-F934-9543-965D-78912C18106B}" type="presOf" srcId="{6A51DCDF-3A2D-ED4A-8419-4063CA09C47A}" destId="{0BFF4B2B-9681-4B42-BC77-F7DA8DB9DF9B}" srcOrd="1" destOrd="0" presId="urn:microsoft.com/office/officeart/2005/8/layout/pyramid3"/>
    <dgm:cxn modelId="{51DC4993-EBC9-4248-A91A-54ACE7E55102}" srcId="{80D3C61F-A871-5449-BD3C-F538B1B9F109}" destId="{67168D48-8AF1-E149-8D1D-9028ACF87C16}" srcOrd="2" destOrd="0" parTransId="{FF08C175-EF9F-C043-91C3-EE7351212B0A}" sibTransId="{9BBA2A11-4115-CA41-8668-FDDCA677F0F9}"/>
    <dgm:cxn modelId="{87B3F6A1-57F4-F64C-8084-2C6C25E88D13}" srcId="{80D3C61F-A871-5449-BD3C-F538B1B9F109}" destId="{0E1C7A97-B453-B84B-8CF6-586DC601BEDA}" srcOrd="0" destOrd="0" parTransId="{3EC26F4E-D0BF-1246-B057-8E176B22199A}" sibTransId="{0038A4FC-D6C2-5E40-9EF6-BEA8BB7CB9B5}"/>
    <dgm:cxn modelId="{6BB073AF-5393-6341-9812-B8ED0FC46FF6}" type="presOf" srcId="{2FAFFE0B-E41A-8644-B910-78785031752C}" destId="{C875FB04-586D-F340-AE5A-17D5FE264411}" srcOrd="0" destOrd="0" presId="urn:microsoft.com/office/officeart/2005/8/layout/pyramid3"/>
    <dgm:cxn modelId="{629759B7-4114-D54E-A32A-880AE311604F}" type="presOf" srcId="{2FAFFE0B-E41A-8644-B910-78785031752C}" destId="{0560623F-835F-9842-B1F3-E1A67B7865A3}" srcOrd="1" destOrd="0" presId="urn:microsoft.com/office/officeart/2005/8/layout/pyramid3"/>
    <dgm:cxn modelId="{DF4257BB-5964-4B4D-85F3-AA19A8A5A46E}" type="presOf" srcId="{487835EE-5DEB-5C41-AA0F-9F0FEA59328C}" destId="{D5E6C2AC-1478-1B44-B430-DF20B46498A1}" srcOrd="0" destOrd="0" presId="urn:microsoft.com/office/officeart/2005/8/layout/pyramid3"/>
    <dgm:cxn modelId="{430AF6BD-D245-6E46-B61F-1290B4B3C66F}" type="presOf" srcId="{0E1C7A97-B453-B84B-8CF6-586DC601BEDA}" destId="{3F8126C7-BDD5-BF44-A13F-916AFCE64665}" srcOrd="0" destOrd="0" presId="urn:microsoft.com/office/officeart/2005/8/layout/pyramid3"/>
    <dgm:cxn modelId="{97D64ABE-853A-BE41-8303-AC2869E01A26}" srcId="{80D3C61F-A871-5449-BD3C-F538B1B9F109}" destId="{4E59B0B9-CD67-C74A-BB9F-3726EBA22966}" srcOrd="5" destOrd="0" parTransId="{5A0C56E2-3011-C245-B75B-1DE492C884B5}" sibTransId="{B3D2F9A4-3986-214A-B02F-350FB5ED529A}"/>
    <dgm:cxn modelId="{839B86C2-141E-7441-ABDB-E8E509C461E5}" type="presOf" srcId="{487835EE-5DEB-5C41-AA0F-9F0FEA59328C}" destId="{CD512573-9A51-AB48-AF28-3EA61E4F8E7F}" srcOrd="1" destOrd="0" presId="urn:microsoft.com/office/officeart/2005/8/layout/pyramid3"/>
    <dgm:cxn modelId="{EF245DD5-32BE-634A-9FE5-ADA954551EA0}" type="presOf" srcId="{4E59B0B9-CD67-C74A-BB9F-3726EBA22966}" destId="{05E4639E-C590-0646-BEFD-8A8D2DBE4303}" srcOrd="1" destOrd="0" presId="urn:microsoft.com/office/officeart/2005/8/layout/pyramid3"/>
    <dgm:cxn modelId="{76F655E0-243D-E748-A5C3-7F9573848011}" srcId="{80D3C61F-A871-5449-BD3C-F538B1B9F109}" destId="{B126C45F-7680-954C-AF60-B2073344507A}" srcOrd="8" destOrd="0" parTransId="{5E957FE8-C29B-CF43-AEE5-FAE958E09599}" sibTransId="{10ABB7F6-12AC-1749-851C-500C9872E9BD}"/>
    <dgm:cxn modelId="{FB97C7F9-B9F3-FF4D-9613-3A17E534CB3B}" type="presOf" srcId="{6A51DCDF-3A2D-ED4A-8419-4063CA09C47A}" destId="{55121D22-874A-AB43-BD6B-1C20D4D8FEC4}" srcOrd="0" destOrd="0" presId="urn:microsoft.com/office/officeart/2005/8/layout/pyramid3"/>
    <dgm:cxn modelId="{2AF74FFD-51B9-8042-97A3-C90AB97AEFBC}" type="presOf" srcId="{0E1C7A97-B453-B84B-8CF6-586DC601BEDA}" destId="{B0F46573-796B-CE44-815B-356FA676A119}" srcOrd="1" destOrd="0" presId="urn:microsoft.com/office/officeart/2005/8/layout/pyramid3"/>
    <dgm:cxn modelId="{2585F9FE-EFC8-0545-81DA-37169C0183F1}" type="presOf" srcId="{FE3DFC8E-0103-3D40-AE83-D5E5CDB3FA19}" destId="{03F30168-D46A-BB41-885F-6E03369F2B61}" srcOrd="0" destOrd="0" presId="urn:microsoft.com/office/officeart/2005/8/layout/pyramid3"/>
    <dgm:cxn modelId="{097D86A3-1D31-164A-862C-90C0D8BF5EBE}" type="presParOf" srcId="{F2DB972A-8F1B-5F4F-884D-52B6CCAF9C32}" destId="{6C699DD5-3584-8A4D-B751-4D8BEB05AC30}" srcOrd="0" destOrd="0" presId="urn:microsoft.com/office/officeart/2005/8/layout/pyramid3"/>
    <dgm:cxn modelId="{80617594-4F4C-614C-8FEC-A7DABD9440C0}" type="presParOf" srcId="{6C699DD5-3584-8A4D-B751-4D8BEB05AC30}" destId="{3F8126C7-BDD5-BF44-A13F-916AFCE64665}" srcOrd="0" destOrd="0" presId="urn:microsoft.com/office/officeart/2005/8/layout/pyramid3"/>
    <dgm:cxn modelId="{9649692A-0DDD-9D4C-AA59-79A46F877EAA}" type="presParOf" srcId="{6C699DD5-3584-8A4D-B751-4D8BEB05AC30}" destId="{B0F46573-796B-CE44-815B-356FA676A119}" srcOrd="1" destOrd="0" presId="urn:microsoft.com/office/officeart/2005/8/layout/pyramid3"/>
    <dgm:cxn modelId="{21C6A58A-AA47-8448-A35A-C4A62CF4C6CA}" type="presParOf" srcId="{F2DB972A-8F1B-5F4F-884D-52B6CCAF9C32}" destId="{ECC68CEA-2C83-8742-B3AE-86D5A3F1F8F9}" srcOrd="1" destOrd="0" presId="urn:microsoft.com/office/officeart/2005/8/layout/pyramid3"/>
    <dgm:cxn modelId="{30E7BF45-D843-4344-AC4B-B5BB42A3745F}" type="presParOf" srcId="{ECC68CEA-2C83-8742-B3AE-86D5A3F1F8F9}" destId="{55121D22-874A-AB43-BD6B-1C20D4D8FEC4}" srcOrd="0" destOrd="0" presId="urn:microsoft.com/office/officeart/2005/8/layout/pyramid3"/>
    <dgm:cxn modelId="{9654A3E8-3B30-884F-A0DF-AFB82BEA8584}" type="presParOf" srcId="{ECC68CEA-2C83-8742-B3AE-86D5A3F1F8F9}" destId="{0BFF4B2B-9681-4B42-BC77-F7DA8DB9DF9B}" srcOrd="1" destOrd="0" presId="urn:microsoft.com/office/officeart/2005/8/layout/pyramid3"/>
    <dgm:cxn modelId="{AB87ED9D-DE6E-B44F-9A91-79C6778434FF}" type="presParOf" srcId="{F2DB972A-8F1B-5F4F-884D-52B6CCAF9C32}" destId="{46E51CE5-3FAD-7B4A-A514-1E08A287EF64}" srcOrd="2" destOrd="0" presId="urn:microsoft.com/office/officeart/2005/8/layout/pyramid3"/>
    <dgm:cxn modelId="{0BD113C5-8EFF-3E4A-9F2D-1C7DCC29A43F}" type="presParOf" srcId="{46E51CE5-3FAD-7B4A-A514-1E08A287EF64}" destId="{76C7FAE3-7A22-2643-B914-CB8BB1C32CE8}" srcOrd="0" destOrd="0" presId="urn:microsoft.com/office/officeart/2005/8/layout/pyramid3"/>
    <dgm:cxn modelId="{F0FCFB70-5BD4-4344-AE76-B5712A546BE1}" type="presParOf" srcId="{46E51CE5-3FAD-7B4A-A514-1E08A287EF64}" destId="{A64F7C51-AB94-7A41-AE8A-84DEF9040BEE}" srcOrd="1" destOrd="0" presId="urn:microsoft.com/office/officeart/2005/8/layout/pyramid3"/>
    <dgm:cxn modelId="{19B73829-8004-1B42-A2F8-AB28C4236EC3}" type="presParOf" srcId="{F2DB972A-8F1B-5F4F-884D-52B6CCAF9C32}" destId="{7A90F145-A188-E145-BE6C-F245CDF547EE}" srcOrd="3" destOrd="0" presId="urn:microsoft.com/office/officeart/2005/8/layout/pyramid3"/>
    <dgm:cxn modelId="{90EB4B02-F687-1A41-9066-87BAB065C792}" type="presParOf" srcId="{7A90F145-A188-E145-BE6C-F245CDF547EE}" destId="{03F30168-D46A-BB41-885F-6E03369F2B61}" srcOrd="0" destOrd="0" presId="urn:microsoft.com/office/officeart/2005/8/layout/pyramid3"/>
    <dgm:cxn modelId="{2FEE927A-C942-BE45-ABD4-6D4E80833F7A}" type="presParOf" srcId="{7A90F145-A188-E145-BE6C-F245CDF547EE}" destId="{323A2794-8265-2744-BA73-4796C5DEF273}" srcOrd="1" destOrd="0" presId="urn:microsoft.com/office/officeart/2005/8/layout/pyramid3"/>
    <dgm:cxn modelId="{850A7D64-06EC-174F-BBC3-C07D943B5D91}" type="presParOf" srcId="{F2DB972A-8F1B-5F4F-884D-52B6CCAF9C32}" destId="{891745CE-171C-6941-A2FC-15E276724C63}" srcOrd="4" destOrd="0" presId="urn:microsoft.com/office/officeart/2005/8/layout/pyramid3"/>
    <dgm:cxn modelId="{B55FD100-C412-4344-A23E-66977F8CA117}" type="presParOf" srcId="{891745CE-171C-6941-A2FC-15E276724C63}" destId="{51A735C4-DB2B-A845-9BEC-717B45F76966}" srcOrd="0" destOrd="0" presId="urn:microsoft.com/office/officeart/2005/8/layout/pyramid3"/>
    <dgm:cxn modelId="{2F773267-7362-DE40-9E2C-77225F528DDD}" type="presParOf" srcId="{891745CE-171C-6941-A2FC-15E276724C63}" destId="{B49464B0-E24B-D240-9C62-21A4A19DD814}" srcOrd="1" destOrd="0" presId="urn:microsoft.com/office/officeart/2005/8/layout/pyramid3"/>
    <dgm:cxn modelId="{E9A13E21-CFF5-CA40-A3B9-209DFEE82422}" type="presParOf" srcId="{F2DB972A-8F1B-5F4F-884D-52B6CCAF9C32}" destId="{65193CEA-60FF-9C48-AFEA-190965B216D0}" srcOrd="5" destOrd="0" presId="urn:microsoft.com/office/officeart/2005/8/layout/pyramid3"/>
    <dgm:cxn modelId="{3AA3185C-318B-BA46-9EEB-44A9B2BAED98}" type="presParOf" srcId="{65193CEA-60FF-9C48-AFEA-190965B216D0}" destId="{2C440B51-4D45-1044-95BA-CB2FD07DD595}" srcOrd="0" destOrd="0" presId="urn:microsoft.com/office/officeart/2005/8/layout/pyramid3"/>
    <dgm:cxn modelId="{2409A9FB-C05A-284C-93AD-2BB2BD0F1E4D}" type="presParOf" srcId="{65193CEA-60FF-9C48-AFEA-190965B216D0}" destId="{05E4639E-C590-0646-BEFD-8A8D2DBE4303}" srcOrd="1" destOrd="0" presId="urn:microsoft.com/office/officeart/2005/8/layout/pyramid3"/>
    <dgm:cxn modelId="{B581EA72-05BA-4D4A-9AAC-96EB35E28E73}" type="presParOf" srcId="{F2DB972A-8F1B-5F4F-884D-52B6CCAF9C32}" destId="{BFDB7902-CB22-CE44-B4CC-E049924E088F}" srcOrd="6" destOrd="0" presId="urn:microsoft.com/office/officeart/2005/8/layout/pyramid3"/>
    <dgm:cxn modelId="{955B8FB2-0928-2544-9F52-3F1CC4AB00F5}" type="presParOf" srcId="{BFDB7902-CB22-CE44-B4CC-E049924E088F}" destId="{C875FB04-586D-F340-AE5A-17D5FE264411}" srcOrd="0" destOrd="0" presId="urn:microsoft.com/office/officeart/2005/8/layout/pyramid3"/>
    <dgm:cxn modelId="{F96DC181-4E1C-A54D-BFA3-C745B5153CDC}" type="presParOf" srcId="{BFDB7902-CB22-CE44-B4CC-E049924E088F}" destId="{0560623F-835F-9842-B1F3-E1A67B7865A3}" srcOrd="1" destOrd="0" presId="urn:microsoft.com/office/officeart/2005/8/layout/pyramid3"/>
    <dgm:cxn modelId="{35DA8F9E-DD14-3148-8189-A4F428ECCD20}" type="presParOf" srcId="{F2DB972A-8F1B-5F4F-884D-52B6CCAF9C32}" destId="{DFFCF14C-B618-E643-9340-F21FCA8807AD}" srcOrd="7" destOrd="0" presId="urn:microsoft.com/office/officeart/2005/8/layout/pyramid3"/>
    <dgm:cxn modelId="{299A0559-70E2-D347-AECC-23CD44605349}" type="presParOf" srcId="{DFFCF14C-B618-E643-9340-F21FCA8807AD}" destId="{D5E6C2AC-1478-1B44-B430-DF20B46498A1}" srcOrd="0" destOrd="0" presId="urn:microsoft.com/office/officeart/2005/8/layout/pyramid3"/>
    <dgm:cxn modelId="{7F1922DA-868E-9C4D-9300-990CF6E10B60}" type="presParOf" srcId="{DFFCF14C-B618-E643-9340-F21FCA8807AD}" destId="{CD512573-9A51-AB48-AF28-3EA61E4F8E7F}" srcOrd="1" destOrd="0" presId="urn:microsoft.com/office/officeart/2005/8/layout/pyramid3"/>
    <dgm:cxn modelId="{8D9E793D-D1E4-BC44-A00B-3EFC68472250}" type="presParOf" srcId="{F2DB972A-8F1B-5F4F-884D-52B6CCAF9C32}" destId="{573F7019-B47D-9F40-887B-7903F032DA25}" srcOrd="8" destOrd="0" presId="urn:microsoft.com/office/officeart/2005/8/layout/pyramid3"/>
    <dgm:cxn modelId="{7B76117F-4D31-6C41-AA16-F5F643E9D352}" type="presParOf" srcId="{573F7019-B47D-9F40-887B-7903F032DA25}" destId="{9F2C0774-2347-9B4D-B23D-CBE7A567A89F}" srcOrd="0" destOrd="0" presId="urn:microsoft.com/office/officeart/2005/8/layout/pyramid3"/>
    <dgm:cxn modelId="{007AC2A1-647A-704A-A8D0-5E05E368352D}" type="presParOf" srcId="{573F7019-B47D-9F40-887B-7903F032DA25}" destId="{DAE798AF-AE03-9F4D-8664-86363B1C1E9E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8126C7-BDD5-BF44-A13F-916AFCE64665}">
      <dsp:nvSpPr>
        <dsp:cNvPr id="0" name=""/>
        <dsp:cNvSpPr/>
      </dsp:nvSpPr>
      <dsp:spPr>
        <a:xfrm rot="10800000">
          <a:off x="0" y="0"/>
          <a:ext cx="10915649" cy="637587"/>
        </a:xfrm>
        <a:prstGeom prst="trapezoid">
          <a:avLst>
            <a:gd name="adj" fmla="val 95113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Availability</a:t>
          </a:r>
        </a:p>
      </dsp:txBody>
      <dsp:txXfrm rot="-10800000">
        <a:off x="1910238" y="0"/>
        <a:ext cx="7095172" cy="637587"/>
      </dsp:txXfrm>
    </dsp:sp>
    <dsp:sp modelId="{55121D22-874A-AB43-BD6B-1C20D4D8FEC4}">
      <dsp:nvSpPr>
        <dsp:cNvPr id="0" name=""/>
        <dsp:cNvSpPr/>
      </dsp:nvSpPr>
      <dsp:spPr>
        <a:xfrm rot="10800000">
          <a:off x="606424" y="637586"/>
          <a:ext cx="9702800" cy="637587"/>
        </a:xfrm>
        <a:prstGeom prst="trapezoid">
          <a:avLst>
            <a:gd name="adj" fmla="val 95113"/>
          </a:avLst>
        </a:prstGeom>
        <a:gradFill rotWithShape="0">
          <a:gsLst>
            <a:gs pos="0">
              <a:schemeClr val="accent5">
                <a:hueOff val="-844818"/>
                <a:satOff val="-2177"/>
                <a:lumOff val="-147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844818"/>
                <a:satOff val="-2177"/>
                <a:lumOff val="-147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844818"/>
                <a:satOff val="-2177"/>
                <a:lumOff val="-147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Awareness</a:t>
          </a:r>
        </a:p>
      </dsp:txBody>
      <dsp:txXfrm rot="-10800000">
        <a:off x="2304414" y="637586"/>
        <a:ext cx="6306820" cy="637587"/>
      </dsp:txXfrm>
    </dsp:sp>
    <dsp:sp modelId="{76C7FAE3-7A22-2643-B914-CB8BB1C32CE8}">
      <dsp:nvSpPr>
        <dsp:cNvPr id="0" name=""/>
        <dsp:cNvSpPr/>
      </dsp:nvSpPr>
      <dsp:spPr>
        <a:xfrm rot="10800000">
          <a:off x="1212849" y="1275173"/>
          <a:ext cx="8489950" cy="637587"/>
        </a:xfrm>
        <a:prstGeom prst="trapezoid">
          <a:avLst>
            <a:gd name="adj" fmla="val 95113"/>
          </a:avLst>
        </a:prstGeom>
        <a:gradFill rotWithShape="0">
          <a:gsLst>
            <a:gs pos="0">
              <a:schemeClr val="accent5">
                <a:hueOff val="-1689636"/>
                <a:satOff val="-4355"/>
                <a:lumOff val="-29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689636"/>
                <a:satOff val="-4355"/>
                <a:lumOff val="-29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689636"/>
                <a:satOff val="-4355"/>
                <a:lumOff val="-29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Interest</a:t>
          </a:r>
        </a:p>
      </dsp:txBody>
      <dsp:txXfrm rot="-10800000">
        <a:off x="2698591" y="1275173"/>
        <a:ext cx="5518467" cy="637587"/>
      </dsp:txXfrm>
    </dsp:sp>
    <dsp:sp modelId="{03F30168-D46A-BB41-885F-6E03369F2B61}">
      <dsp:nvSpPr>
        <dsp:cNvPr id="0" name=""/>
        <dsp:cNvSpPr/>
      </dsp:nvSpPr>
      <dsp:spPr>
        <a:xfrm rot="10800000">
          <a:off x="1819274" y="1912760"/>
          <a:ext cx="7277100" cy="637587"/>
        </a:xfrm>
        <a:prstGeom prst="trapezoid">
          <a:avLst>
            <a:gd name="adj" fmla="val 95113"/>
          </a:avLst>
        </a:prstGeom>
        <a:gradFill rotWithShape="0">
          <a:gsLst>
            <a:gs pos="0">
              <a:schemeClr val="accent5">
                <a:hueOff val="-2534453"/>
                <a:satOff val="-6532"/>
                <a:lumOff val="-441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534453"/>
                <a:satOff val="-6532"/>
                <a:lumOff val="-441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534453"/>
                <a:satOff val="-6532"/>
                <a:lumOff val="-441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Contact</a:t>
          </a:r>
        </a:p>
      </dsp:txBody>
      <dsp:txXfrm rot="-10800000">
        <a:off x="3092767" y="1912760"/>
        <a:ext cx="4730115" cy="637587"/>
      </dsp:txXfrm>
    </dsp:sp>
    <dsp:sp modelId="{51A735C4-DB2B-A845-9BEC-717B45F76966}">
      <dsp:nvSpPr>
        <dsp:cNvPr id="0" name=""/>
        <dsp:cNvSpPr/>
      </dsp:nvSpPr>
      <dsp:spPr>
        <a:xfrm rot="10800000">
          <a:off x="2425699" y="2550347"/>
          <a:ext cx="6064250" cy="637587"/>
        </a:xfrm>
        <a:prstGeom prst="trapezoid">
          <a:avLst>
            <a:gd name="adj" fmla="val 95113"/>
          </a:avLst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Intent to Enroll</a:t>
          </a:r>
        </a:p>
      </dsp:txBody>
      <dsp:txXfrm rot="-10800000">
        <a:off x="3486943" y="2550347"/>
        <a:ext cx="3941762" cy="637587"/>
      </dsp:txXfrm>
    </dsp:sp>
    <dsp:sp modelId="{2C440B51-4D45-1044-95BA-CB2FD07DD595}">
      <dsp:nvSpPr>
        <dsp:cNvPr id="0" name=""/>
        <dsp:cNvSpPr/>
      </dsp:nvSpPr>
      <dsp:spPr>
        <a:xfrm rot="10800000">
          <a:off x="3032124" y="3187934"/>
          <a:ext cx="4851400" cy="637587"/>
        </a:xfrm>
        <a:prstGeom prst="trapezoid">
          <a:avLst>
            <a:gd name="adj" fmla="val 95113"/>
          </a:avLst>
        </a:prstGeom>
        <a:gradFill rotWithShape="0">
          <a:gsLst>
            <a:gs pos="0">
              <a:schemeClr val="accent5">
                <a:hueOff val="-4224089"/>
                <a:satOff val="-10887"/>
                <a:lumOff val="-7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224089"/>
                <a:satOff val="-10887"/>
                <a:lumOff val="-7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224089"/>
                <a:satOff val="-10887"/>
                <a:lumOff val="-7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Enrollment</a:t>
          </a:r>
        </a:p>
      </dsp:txBody>
      <dsp:txXfrm rot="-10800000">
        <a:off x="3881119" y="3187934"/>
        <a:ext cx="3153410" cy="637587"/>
      </dsp:txXfrm>
    </dsp:sp>
    <dsp:sp modelId="{C875FB04-586D-F340-AE5A-17D5FE264411}">
      <dsp:nvSpPr>
        <dsp:cNvPr id="0" name=""/>
        <dsp:cNvSpPr/>
      </dsp:nvSpPr>
      <dsp:spPr>
        <a:xfrm rot="10800000">
          <a:off x="3638550" y="3825522"/>
          <a:ext cx="3638550" cy="637587"/>
        </a:xfrm>
        <a:prstGeom prst="trapezoid">
          <a:avLst>
            <a:gd name="adj" fmla="val 95113"/>
          </a:avLst>
        </a:prstGeom>
        <a:gradFill rotWithShape="0">
          <a:gsLst>
            <a:gs pos="0">
              <a:schemeClr val="accent5">
                <a:hueOff val="-5068907"/>
                <a:satOff val="-13064"/>
                <a:lumOff val="-882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068907"/>
                <a:satOff val="-13064"/>
                <a:lumOff val="-882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068907"/>
                <a:satOff val="-13064"/>
                <a:lumOff val="-882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Attendance</a:t>
          </a:r>
        </a:p>
      </dsp:txBody>
      <dsp:txXfrm rot="-10800000">
        <a:off x="4275296" y="3825522"/>
        <a:ext cx="2365057" cy="637587"/>
      </dsp:txXfrm>
    </dsp:sp>
    <dsp:sp modelId="{D5E6C2AC-1478-1B44-B430-DF20B46498A1}">
      <dsp:nvSpPr>
        <dsp:cNvPr id="0" name=""/>
        <dsp:cNvSpPr/>
      </dsp:nvSpPr>
      <dsp:spPr>
        <a:xfrm rot="10800000">
          <a:off x="4244974" y="4463109"/>
          <a:ext cx="2425700" cy="637587"/>
        </a:xfrm>
        <a:prstGeom prst="trapezoid">
          <a:avLst>
            <a:gd name="adj" fmla="val 95113"/>
          </a:avLst>
        </a:prstGeom>
        <a:gradFill rotWithShape="0">
          <a:gsLst>
            <a:gs pos="0">
              <a:schemeClr val="accent5">
                <a:hueOff val="-5913725"/>
                <a:satOff val="-15242"/>
                <a:lumOff val="-1029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913725"/>
                <a:satOff val="-15242"/>
                <a:lumOff val="-1029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913725"/>
                <a:satOff val="-15242"/>
                <a:lumOff val="-1029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Completion</a:t>
          </a:r>
        </a:p>
      </dsp:txBody>
      <dsp:txXfrm rot="-10800000">
        <a:off x="4669472" y="4463109"/>
        <a:ext cx="1576705" cy="637587"/>
      </dsp:txXfrm>
    </dsp:sp>
    <dsp:sp modelId="{9F2C0774-2347-9B4D-B23D-CBE7A567A89F}">
      <dsp:nvSpPr>
        <dsp:cNvPr id="0" name=""/>
        <dsp:cNvSpPr/>
      </dsp:nvSpPr>
      <dsp:spPr>
        <a:xfrm rot="10800000">
          <a:off x="4851399" y="5100695"/>
          <a:ext cx="1212850" cy="637587"/>
        </a:xfrm>
        <a:prstGeom prst="trapezoid">
          <a:avLst>
            <a:gd name="adj" fmla="val 95113"/>
          </a:avLst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Impact</a:t>
          </a:r>
        </a:p>
      </dsp:txBody>
      <dsp:txXfrm rot="-10800000">
        <a:off x="4851399" y="5100695"/>
        <a:ext cx="1212850" cy="6375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EBA51B-2409-FE42-B9E7-2DCF87EB3C25}" type="datetimeFigureOut">
              <a:rPr lang="en-US" smtClean="0"/>
              <a:t>8/22/22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B1877D-9BBB-114B-A085-0C6D92B31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190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Discuss the behavioral vs.</a:t>
            </a:r>
            <a:r>
              <a:rPr lang="en-US" baseline="0" dirty="0"/>
              <a:t> the attitudinal components of engagement, and the role of the interactional aspects of the engagement process.  The attitudinal component can be likened to “buy-in”, but may also be comprised of factors like trust, quality of the relationship with providers,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1877D-9BBB-114B-A085-0C6D92B3158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629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Interest and Contact</a:t>
            </a:r>
            <a:r>
              <a:rPr lang="en-US" baseline="0" dirty="0"/>
              <a:t> could happen simultaneously, or either could precede the other.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1877D-9BBB-114B-A085-0C6D92B3158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205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1877D-9BBB-114B-A085-0C6D92B3158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92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1877D-9BBB-114B-A085-0C6D92B3158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4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32A8-EE24-D747-BBFA-D801B3E518AB}" type="datetimeFigureOut">
              <a:rPr lang="en-US" smtClean="0"/>
              <a:t>8/22/22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ED9D-ED1F-354D-AFC2-98BDFC8A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037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32A8-EE24-D747-BBFA-D801B3E518AB}" type="datetimeFigureOut">
              <a:rPr lang="en-US" smtClean="0"/>
              <a:t>8/22/22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ED9D-ED1F-354D-AFC2-98BDFC8A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662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32A8-EE24-D747-BBFA-D801B3E518AB}" type="datetimeFigureOut">
              <a:rPr lang="en-US" smtClean="0"/>
              <a:t>8/22/22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ED9D-ED1F-354D-AFC2-98BDFC8A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54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32A8-EE24-D747-BBFA-D801B3E518AB}" type="datetimeFigureOut">
              <a:rPr lang="en-US" smtClean="0"/>
              <a:t>8/22/22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ED9D-ED1F-354D-AFC2-98BDFC8A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292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32A8-EE24-D747-BBFA-D801B3E518AB}" type="datetimeFigureOut">
              <a:rPr lang="en-US" smtClean="0"/>
              <a:t>8/22/22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ED9D-ED1F-354D-AFC2-98BDFC8A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924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32A8-EE24-D747-BBFA-D801B3E518AB}" type="datetimeFigureOut">
              <a:rPr lang="en-US" smtClean="0"/>
              <a:t>8/22/22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ED9D-ED1F-354D-AFC2-98BDFC8A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95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32A8-EE24-D747-BBFA-D801B3E518AB}" type="datetimeFigureOut">
              <a:rPr lang="en-US" smtClean="0"/>
              <a:t>8/22/22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ED9D-ED1F-354D-AFC2-98BDFC8A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528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32A8-EE24-D747-BBFA-D801B3E518AB}" type="datetimeFigureOut">
              <a:rPr lang="en-US" smtClean="0"/>
              <a:t>8/22/22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ED9D-ED1F-354D-AFC2-98BDFC8A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3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32A8-EE24-D747-BBFA-D801B3E518AB}" type="datetimeFigureOut">
              <a:rPr lang="en-US" smtClean="0"/>
              <a:t>8/22/22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ED9D-ED1F-354D-AFC2-98BDFC8A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10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32A8-EE24-D747-BBFA-D801B3E518AB}" type="datetimeFigureOut">
              <a:rPr lang="en-US" smtClean="0"/>
              <a:t>8/22/22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ED9D-ED1F-354D-AFC2-98BDFC8A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17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32A8-EE24-D747-BBFA-D801B3E518AB}" type="datetimeFigureOut">
              <a:rPr lang="en-US" smtClean="0"/>
              <a:t>8/22/22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0ED9D-ED1F-354D-AFC2-98BDFC8A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41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B32A8-EE24-D747-BBFA-D801B3E518AB}" type="datetimeFigureOut">
              <a:rPr lang="en-US" smtClean="0"/>
              <a:t>8/22/22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0ED9D-ED1F-354D-AFC2-98BDFC8A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816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hs.gov/ash/oah/news/assets/rules_of_engagment_slides.pdf" TargetMode="External"/><Relationship Id="rId2" Type="http://schemas.openxmlformats.org/officeDocument/2006/relationships/hyperlink" Target="https://uwm.edu/icfw/engagin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1850" y="1153147"/>
            <a:ext cx="10515600" cy="2852737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Confronting Participation and Engagement Issues in Social Welfare Interventions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Kristen Slack, PhD</a:t>
            </a:r>
          </a:p>
          <a:p>
            <a:r>
              <a:rPr lang="en-US" dirty="0"/>
              <a:t>University of Wisconsin-Madison</a:t>
            </a:r>
          </a:p>
          <a:p>
            <a:r>
              <a:rPr lang="en-US" dirty="0"/>
              <a:t>April, 2017</a:t>
            </a:r>
          </a:p>
        </p:txBody>
      </p:sp>
    </p:spTree>
    <p:extLst>
      <p:ext uri="{BB962C8B-B14F-4D97-AF65-F5344CB8AC3E}">
        <p14:creationId xmlns:p14="http://schemas.microsoft.com/office/powerpoint/2010/main" val="1548884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Questions for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How do agency staff conduct outreach and disseminate information about an intervention to intended service populations?</a:t>
            </a:r>
          </a:p>
          <a:p>
            <a:r>
              <a:rPr lang="en-US" i="1" dirty="0"/>
              <a:t>How do staff ensure that program components are culturally sensitive and highly relevant to families?</a:t>
            </a:r>
          </a:p>
          <a:p>
            <a:r>
              <a:rPr lang="en-US" i="1" dirty="0"/>
              <a:t>How do staff move beyond disseminating information to motivating participation and engagement?</a:t>
            </a:r>
          </a:p>
          <a:p>
            <a:r>
              <a:rPr lang="en-US" i="1" dirty="0"/>
              <a:t>How do staff collect feedback on the intervention from participants?</a:t>
            </a:r>
          </a:p>
          <a:p>
            <a:r>
              <a:rPr lang="en-US" i="1" dirty="0"/>
              <a:t>How do staff learn why people choose not to participate?</a:t>
            </a:r>
          </a:p>
          <a:p>
            <a:r>
              <a:rPr lang="en-US" i="1" dirty="0"/>
              <a:t>How do staff determine whether an intervention works?</a:t>
            </a:r>
          </a:p>
        </p:txBody>
      </p:sp>
    </p:spTree>
    <p:extLst>
      <p:ext uri="{BB962C8B-B14F-4D97-AF65-F5344CB8AC3E}">
        <p14:creationId xmlns:p14="http://schemas.microsoft.com/office/powerpoint/2010/main" val="1466627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8661"/>
            <a:ext cx="10515600" cy="1325563"/>
          </a:xfrm>
        </p:spPr>
        <p:txBody>
          <a:bodyPr/>
          <a:lstStyle/>
          <a:p>
            <a:r>
              <a:rPr lang="en-US" b="1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5551"/>
            <a:ext cx="10847832" cy="532260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Dumas, J. E., </a:t>
            </a:r>
            <a:r>
              <a:rPr lang="en-US" dirty="0" err="1"/>
              <a:t>Begle</a:t>
            </a:r>
            <a:r>
              <a:rPr lang="en-US" dirty="0"/>
              <a:t>, A. M., French, B., &amp; Pearl, A. (2010). Effects of monetary incentives on engagement in the PACE parenting program. Journal of Clinical Child &amp; Adolescent Psychology, 39(3), 302–313. </a:t>
            </a:r>
          </a:p>
          <a:p>
            <a:r>
              <a:rPr lang="en-US" dirty="0" err="1"/>
              <a:t>Heinrichs</a:t>
            </a:r>
            <a:r>
              <a:rPr lang="en-US" dirty="0"/>
              <a:t>, N. (2006). The effects of two different incentives on recruitment rates of families into a prevention program. Journal of Primary Prevention, 27(4), 345–365. </a:t>
            </a:r>
          </a:p>
          <a:p>
            <a:r>
              <a:rPr lang="en-US" dirty="0"/>
              <a:t>Institute for Child and Family Well-Being (2016).  Issue Brief:  Engaging Families in Home Visiting. </a:t>
            </a:r>
            <a:r>
              <a:rPr lang="en-US" dirty="0">
                <a:hlinkClick r:id="rId2"/>
              </a:rPr>
              <a:t>https://uwm.edu/icfw/engaging/</a:t>
            </a:r>
            <a:r>
              <a:rPr lang="en-US" dirty="0"/>
              <a:t>. </a:t>
            </a:r>
          </a:p>
          <a:p>
            <a:r>
              <a:rPr lang="en-US" dirty="0"/>
              <a:t>McCurdy, K. &amp; </a:t>
            </a:r>
            <a:r>
              <a:rPr lang="en-US" dirty="0" err="1"/>
              <a:t>Daro</a:t>
            </a:r>
            <a:r>
              <a:rPr lang="en-US" dirty="0"/>
              <a:t>, D. (2001).  Parent involvement in family support programs:  An integrated theory.  </a:t>
            </a:r>
            <a:r>
              <a:rPr lang="en-US" i="1" dirty="0"/>
              <a:t>Family Relations, 50(2), </a:t>
            </a:r>
            <a:r>
              <a:rPr lang="en-US" dirty="0"/>
              <a:t>113-121.</a:t>
            </a:r>
          </a:p>
          <a:p>
            <a:r>
              <a:rPr lang="en-US" dirty="0" err="1"/>
              <a:t>McGinty</a:t>
            </a:r>
            <a:r>
              <a:rPr lang="en-US" dirty="0"/>
              <a:t>, K. L., Diamond, J. M., Brown, M. B., &amp; </a:t>
            </a:r>
            <a:r>
              <a:rPr lang="en-US" dirty="0" err="1"/>
              <a:t>McCammon</a:t>
            </a:r>
            <a:r>
              <a:rPr lang="en-US" dirty="0"/>
              <a:t>, S. L. (2003). Training child and adolescent psychiatrists and child mental health professionals for systems of care. In A. J. </a:t>
            </a:r>
            <a:r>
              <a:rPr lang="en-US" dirty="0" err="1"/>
              <a:t>Pumariega</a:t>
            </a:r>
            <a:r>
              <a:rPr lang="en-US" dirty="0"/>
              <a:t> &amp; N. C. Winters (Eds.), </a:t>
            </a:r>
            <a:r>
              <a:rPr lang="en-US" i="1" dirty="0"/>
              <a:t>The handbook of child and adolescent systems of care: The new community psychiatry </a:t>
            </a:r>
            <a:r>
              <a:rPr lang="en-US" dirty="0"/>
              <a:t>(pp. 487–507). San Francisco, CA: </a:t>
            </a:r>
            <a:r>
              <a:rPr lang="en-US" dirty="0" err="1"/>
              <a:t>Jossey</a:t>
            </a:r>
            <a:r>
              <a:rPr lang="en-US" dirty="0"/>
              <a:t>-Bass. </a:t>
            </a:r>
          </a:p>
          <a:p>
            <a:r>
              <a:rPr lang="en-US" dirty="0"/>
              <a:t>Piper, K.A. (2016). </a:t>
            </a:r>
            <a:r>
              <a:rPr lang="en-US" i="1" dirty="0"/>
              <a:t>Differential Response in Child Protection Services:  A Comparison of Implementation and Child Safety Outcomes.  </a:t>
            </a:r>
            <a:r>
              <a:rPr lang="en-US" dirty="0"/>
              <a:t>(Doctoral Dissertation).  Retrieved from ProQuest, (10010854).</a:t>
            </a:r>
          </a:p>
          <a:p>
            <a:r>
              <a:rPr lang="en-US" dirty="0" err="1"/>
              <a:t>Rostad</a:t>
            </a:r>
            <a:r>
              <a:rPr lang="en-US" dirty="0"/>
              <a:t>, W.L., McGill Rogers, T. &amp; Chaffin, M.J. (2017).  The influence of concrete support on child welfare program engagement, progress, and recurrence. </a:t>
            </a:r>
            <a:r>
              <a:rPr lang="en-US" i="1" dirty="0"/>
              <a:t>Children and Youth Services Review, 72</a:t>
            </a:r>
            <a:r>
              <a:rPr lang="en-US" dirty="0"/>
              <a:t>, 26-33.</a:t>
            </a:r>
          </a:p>
          <a:p>
            <a:r>
              <a:rPr lang="en-US" dirty="0" err="1"/>
              <a:t>Sellevaag</a:t>
            </a:r>
            <a:r>
              <a:rPr lang="en-US" dirty="0"/>
              <a:t>, M., Palmer, M., &amp; Brown, A. (2012).  Rules of Engagement:  Participant Recruitment and Retention.  Office of Adolescent Health, U.S. Department of Health and Human Services. </a:t>
            </a:r>
            <a:r>
              <a:rPr lang="en-US" dirty="0">
                <a:hlinkClick r:id="rId3"/>
              </a:rPr>
              <a:t>https://www.hhs.gov/ash/oah/news/assets/rules_of_engagment_slides.pdf</a:t>
            </a:r>
            <a:endParaRPr lang="en-US" dirty="0"/>
          </a:p>
          <a:p>
            <a:r>
              <a:rPr lang="en-US" dirty="0" err="1"/>
              <a:t>Staudt</a:t>
            </a:r>
            <a:r>
              <a:rPr lang="en-US" dirty="0"/>
              <a:t>, M. (2007). Treatment engagement with caregivers of at-risk children: Gaps in research and conceptualization. </a:t>
            </a:r>
            <a:r>
              <a:rPr lang="en-US" i="1" dirty="0"/>
              <a:t>J of Child &amp; Family Studies</a:t>
            </a:r>
            <a:r>
              <a:rPr lang="en-US" dirty="0"/>
              <a:t>, 16, 183-196.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03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Challenge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/>
              <a:t>Encouraging families to </a:t>
            </a:r>
            <a:r>
              <a:rPr lang="en-US" b="1" dirty="0"/>
              <a:t>participate and engage in social welfare services when they are not asking for or seeking support.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952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228917"/>
            <a:ext cx="10515600" cy="1325563"/>
          </a:xfrm>
        </p:spPr>
        <p:txBody>
          <a:bodyPr/>
          <a:lstStyle/>
          <a:p>
            <a:r>
              <a:rPr lang="en-US" b="1" dirty="0"/>
              <a:t>Participation and Engagement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352" y="1554480"/>
            <a:ext cx="11247120" cy="462248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“Participation refers to signs of client and program activity, such as enrollment, number and frequency of visits, and service completion”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dirty="0"/>
              <a:t>(Institute for Child and Family Well-Being, 2016). </a:t>
            </a:r>
          </a:p>
          <a:p>
            <a:pPr marL="0" indent="0">
              <a:buNone/>
            </a:pP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“Engagement reflects the quality of client attitudes toward, emotional investment in, and behaviors related to their services and service providers” </a:t>
            </a:r>
            <a:r>
              <a:rPr lang="en-US" sz="2200" dirty="0"/>
              <a:t>(Institute for Child and Family Well-Being, 2016).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Engagement is “the </a:t>
            </a:r>
            <a:r>
              <a:rPr lang="en-US" b="1" i="1" dirty="0">
                <a:solidFill>
                  <a:srgbClr val="0070C0"/>
                </a:solidFill>
              </a:rPr>
              <a:t>process*</a:t>
            </a:r>
            <a:r>
              <a:rPr lang="en-US" b="1" dirty="0">
                <a:solidFill>
                  <a:srgbClr val="0070C0"/>
                </a:solidFill>
              </a:rPr>
              <a:t> by which families </a:t>
            </a:r>
            <a:r>
              <a:rPr lang="en-US" b="1" i="1" dirty="0">
                <a:solidFill>
                  <a:srgbClr val="0070C0"/>
                </a:solidFill>
              </a:rPr>
              <a:t>and providers* </a:t>
            </a:r>
            <a:r>
              <a:rPr lang="en-US" b="1" dirty="0">
                <a:solidFill>
                  <a:srgbClr val="0070C0"/>
                </a:solidFill>
              </a:rPr>
              <a:t>develop and maintain a connection, while simultaneously demonstrating and communicating information, needs, attitudes, and values”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sz="2200" dirty="0"/>
              <a:t>(</a:t>
            </a:r>
            <a:r>
              <a:rPr lang="en-US" sz="2200" dirty="0" err="1"/>
              <a:t>McGinty</a:t>
            </a:r>
            <a:r>
              <a:rPr lang="en-US" sz="2200" dirty="0"/>
              <a:t> et al.,2003, p. 489, as published in </a:t>
            </a:r>
            <a:r>
              <a:rPr lang="en-US" sz="2200" dirty="0" err="1"/>
              <a:t>Staudt</a:t>
            </a:r>
            <a:r>
              <a:rPr lang="en-US" sz="2200" dirty="0"/>
              <a:t>, 2007). 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*Emphasis added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891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35821758"/>
              </p:ext>
            </p:extLst>
          </p:nvPr>
        </p:nvGraphicFramePr>
        <p:xfrm>
          <a:off x="688906" y="561561"/>
          <a:ext cx="10915650" cy="5738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>
          <a:xfrm>
            <a:off x="365003" y="6033792"/>
            <a:ext cx="379206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6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Access Continuum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6146731" y="2323993"/>
            <a:ext cx="0" cy="319816"/>
          </a:xfrm>
          <a:prstGeom prst="line">
            <a:avLst/>
          </a:prstGeom>
          <a:ln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 rot="2820000">
            <a:off x="1663991" y="3286628"/>
            <a:ext cx="498615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Participation</a:t>
            </a:r>
          </a:p>
        </p:txBody>
      </p:sp>
      <p:sp>
        <p:nvSpPr>
          <p:cNvPr id="10" name="Rectangle 9"/>
          <p:cNvSpPr/>
          <p:nvPr/>
        </p:nvSpPr>
        <p:spPr>
          <a:xfrm rot="-2820000">
            <a:off x="5946466" y="3286628"/>
            <a:ext cx="444951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Engagement</a:t>
            </a:r>
          </a:p>
        </p:txBody>
      </p:sp>
      <p:sp>
        <p:nvSpPr>
          <p:cNvPr id="2" name="Rectangle 1"/>
          <p:cNvSpPr/>
          <p:nvPr/>
        </p:nvSpPr>
        <p:spPr>
          <a:xfrm rot="21600000">
            <a:off x="8472598" y="3720670"/>
            <a:ext cx="261558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Voice of Service </a:t>
            </a:r>
          </a:p>
          <a:p>
            <a:pPr algn="ctr"/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Population</a:t>
            </a:r>
            <a:endParaRPr lang="en-US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Oval 5"/>
          <p:cNvSpPr/>
          <p:nvPr/>
        </p:nvSpPr>
        <p:spPr>
          <a:xfrm>
            <a:off x="1172817" y="181282"/>
            <a:ext cx="10197548" cy="61756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6897757" y="4674778"/>
            <a:ext cx="457200" cy="493570"/>
          </a:xfrm>
          <a:prstGeom prst="line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972079" y="4674778"/>
            <a:ext cx="418012" cy="538643"/>
          </a:xfrm>
          <a:prstGeom prst="line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660835" y="6356957"/>
            <a:ext cx="1848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Slack, K.S. (2017)</a:t>
            </a:r>
          </a:p>
        </p:txBody>
      </p:sp>
    </p:spTree>
    <p:extLst>
      <p:ext uri="{BB962C8B-B14F-4D97-AF65-F5344CB8AC3E}">
        <p14:creationId xmlns:p14="http://schemas.microsoft.com/office/powerpoint/2010/main" val="262910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5670"/>
            <a:ext cx="10515600" cy="808488"/>
          </a:xfrm>
        </p:spPr>
        <p:txBody>
          <a:bodyPr/>
          <a:lstStyle/>
          <a:p>
            <a:r>
              <a:rPr lang="en-US" b="1" dirty="0"/>
              <a:t>How do we think about non-participation?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052" y="1547078"/>
            <a:ext cx="5804452" cy="52287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No outreach connection</a:t>
            </a:r>
            <a:endParaRPr lang="en-US" dirty="0"/>
          </a:p>
          <a:p>
            <a:r>
              <a:rPr lang="en-US" u="sng" dirty="0">
                <a:solidFill>
                  <a:schemeClr val="accent1">
                    <a:lumMod val="75000"/>
                  </a:schemeClr>
                </a:solidFill>
              </a:rPr>
              <a:t>Avoidant refusal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s:  Ignoring letters and other outreach efforts.</a:t>
            </a:r>
          </a:p>
          <a:p>
            <a:r>
              <a:rPr lang="en-US" u="sng" dirty="0">
                <a:solidFill>
                  <a:schemeClr val="accent1">
                    <a:lumMod val="75000"/>
                  </a:schemeClr>
                </a:solidFill>
              </a:rPr>
              <a:t>Active refusals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:  “I don’t want or need this service”.</a:t>
            </a:r>
          </a:p>
          <a:p>
            <a:r>
              <a:rPr lang="en-US" u="sng" dirty="0">
                <a:solidFill>
                  <a:schemeClr val="accent1">
                    <a:lumMod val="75000"/>
                  </a:schemeClr>
                </a:solidFill>
              </a:rPr>
              <a:t>Passive refusals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:  “Sounds good, I’ll be there”, followed by a no-show</a:t>
            </a:r>
          </a:p>
          <a:p>
            <a:r>
              <a:rPr lang="en-US" u="sng" dirty="0">
                <a:solidFill>
                  <a:schemeClr val="accent1">
                    <a:lumMod val="75000"/>
                  </a:schemeClr>
                </a:solidFill>
              </a:rPr>
              <a:t>Reactive refusals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:  Initial attendance, followed by spotty or no further attendance.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2504" y="1391478"/>
            <a:ext cx="562554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Arial" charset="0"/>
              <a:buChar char="•"/>
            </a:pPr>
            <a:r>
              <a:rPr lang="en-US" sz="2800" dirty="0">
                <a:solidFill>
                  <a:srgbClr val="00B050"/>
                </a:solidFill>
              </a:rPr>
              <a:t>Relevance and/or potency of marketing and outreach materials?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2800" dirty="0">
                <a:solidFill>
                  <a:srgbClr val="00B050"/>
                </a:solidFill>
              </a:rPr>
              <a:t>Competing demands, logistical hurdles?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2800" dirty="0">
                <a:solidFill>
                  <a:srgbClr val="00B050"/>
                </a:solidFill>
              </a:rPr>
              <a:t>Characteristics of individuals/families from intended service population?  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2800" dirty="0">
                <a:solidFill>
                  <a:srgbClr val="00B050"/>
                </a:solidFill>
              </a:rPr>
              <a:t>Initial interaction with program staff?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2800" dirty="0">
                <a:solidFill>
                  <a:srgbClr val="00B050"/>
                </a:solidFill>
              </a:rPr>
              <a:t>Ongoing interactions with program staff or program site?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399" y="931088"/>
            <a:ext cx="4750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TYPE OF NON-PARTICIPATION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66451" y="911208"/>
            <a:ext cx="5625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/>
              <a:t>REASONS FOR NON-PARTICIPATION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174271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391" y="0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Integrated Theory of Participant Involvement </a:t>
            </a:r>
            <a:br>
              <a:rPr lang="en-US" dirty="0"/>
            </a:br>
            <a:r>
              <a:rPr lang="en-US" sz="3200" dirty="0"/>
              <a:t>(McCurdy &amp; </a:t>
            </a:r>
            <a:r>
              <a:rPr lang="en-US" sz="3200" dirty="0" err="1"/>
              <a:t>Daro</a:t>
            </a:r>
            <a:r>
              <a:rPr lang="en-US" sz="3200" dirty="0"/>
              <a:t>, 2001)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98600"/>
            <a:ext cx="8801100" cy="535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536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2763" y="2623132"/>
            <a:ext cx="3211286" cy="109045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Engagement Framework </a:t>
            </a:r>
            <a:r>
              <a:rPr lang="en-US" sz="2800" dirty="0"/>
              <a:t>(</a:t>
            </a:r>
            <a:r>
              <a:rPr lang="en-US" sz="2800" dirty="0" err="1"/>
              <a:t>Staudt</a:t>
            </a:r>
            <a:r>
              <a:rPr lang="en-US" sz="2800" dirty="0"/>
              <a:t>, 2007)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159" y="181169"/>
            <a:ext cx="5671198" cy="6331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380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Select Research Findings on Prevention Services Participation and Engagement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Some research has shown that low-income status, racial or ethnic minority group status, and single parenthood are each associated with lower prevention service participation and engagement rates, but little research sheds light on why.</a:t>
            </a:r>
          </a:p>
          <a:p>
            <a:r>
              <a:rPr lang="en-US" dirty="0"/>
              <a:t>An evaluation of a Wisconsin home visiting program found that over half of those who did not enroll in services felt they didn’t need help or already had sufficient support </a:t>
            </a:r>
            <a:r>
              <a:rPr lang="en-US" sz="2000" dirty="0"/>
              <a:t>(Institute for Child and Family Well-Being, 2016).</a:t>
            </a:r>
          </a:p>
          <a:p>
            <a:r>
              <a:rPr lang="en-US" dirty="0"/>
              <a:t>Use of monetary incentives to enhance program engagement has had mixed results:  Some evidence that they enhance recruitment, but not ongoing participation or engagement </a:t>
            </a:r>
            <a:r>
              <a:rPr lang="en-US" sz="2000" dirty="0"/>
              <a:t>(Dumas et al., 2010; Heinrichs, 2006; </a:t>
            </a:r>
            <a:r>
              <a:rPr lang="en-US" sz="2000" dirty="0" err="1"/>
              <a:t>Rostad</a:t>
            </a:r>
            <a:r>
              <a:rPr lang="en-US" sz="2000" dirty="0"/>
              <a:t> et al., 2017)</a:t>
            </a:r>
          </a:p>
        </p:txBody>
      </p:sp>
    </p:spTree>
    <p:extLst>
      <p:ext uri="{BB962C8B-B14F-4D97-AF65-F5344CB8AC3E}">
        <p14:creationId xmlns:p14="http://schemas.microsoft.com/office/powerpoint/2010/main" val="2123115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80461" y="3840478"/>
            <a:ext cx="178927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Stigma</a:t>
            </a:r>
          </a:p>
        </p:txBody>
      </p:sp>
      <p:sp>
        <p:nvSpPr>
          <p:cNvPr id="5" name="Rectangle 4"/>
          <p:cNvSpPr/>
          <p:nvPr/>
        </p:nvSpPr>
        <p:spPr>
          <a:xfrm>
            <a:off x="874904" y="3395542"/>
            <a:ext cx="501432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Competing demands</a:t>
            </a:r>
          </a:p>
        </p:txBody>
      </p:sp>
      <p:sp>
        <p:nvSpPr>
          <p:cNvPr id="6" name="Rectangle 5"/>
          <p:cNvSpPr/>
          <p:nvPr/>
        </p:nvSpPr>
        <p:spPr>
          <a:xfrm>
            <a:off x="5889225" y="2654857"/>
            <a:ext cx="521129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Other service options</a:t>
            </a:r>
            <a:endParaRPr lang="en-US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28544" y="4506938"/>
            <a:ext cx="441402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Cultural relevance</a:t>
            </a:r>
          </a:p>
        </p:txBody>
      </p:sp>
      <p:sp>
        <p:nvSpPr>
          <p:cNvPr id="8" name="Rectangle 7"/>
          <p:cNvSpPr/>
          <p:nvPr/>
        </p:nvSpPr>
        <p:spPr>
          <a:xfrm>
            <a:off x="3277311" y="1090316"/>
            <a:ext cx="455342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Hierarchy of needs</a:t>
            </a:r>
          </a:p>
        </p:txBody>
      </p:sp>
      <p:sp>
        <p:nvSpPr>
          <p:cNvPr id="9" name="Rectangle 8"/>
          <p:cNvSpPr/>
          <p:nvPr/>
        </p:nvSpPr>
        <p:spPr>
          <a:xfrm>
            <a:off x="5374904" y="5430268"/>
            <a:ext cx="491166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Logistical challenges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874904" y="1885416"/>
            <a:ext cx="436619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Service Relevance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280461" y="1581341"/>
            <a:ext cx="278781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Motivation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5458" y="6353598"/>
            <a:ext cx="4510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Sellevaag</a:t>
            </a:r>
            <a:r>
              <a:rPr lang="en-US" dirty="0"/>
              <a:t>, Palmer, and Brown, 2012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96224" y="209720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Practice Insights on Prevention Services Engagement</a:t>
            </a:r>
          </a:p>
        </p:txBody>
      </p:sp>
    </p:spTree>
    <p:extLst>
      <p:ext uri="{BB962C8B-B14F-4D97-AF65-F5344CB8AC3E}">
        <p14:creationId xmlns:p14="http://schemas.microsoft.com/office/powerpoint/2010/main" val="209714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2099</TotalTime>
  <Words>1037</Words>
  <Application>Microsoft Macintosh PowerPoint</Application>
  <PresentationFormat>Widescreen</PresentationFormat>
  <Paragraphs>82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Confronting Participation and Engagement Issues in Social Welfare Interventions</vt:lpstr>
      <vt:lpstr>Challenge</vt:lpstr>
      <vt:lpstr>Participation and Engagement Definitions</vt:lpstr>
      <vt:lpstr>PowerPoint Presentation</vt:lpstr>
      <vt:lpstr>How do we think about non-participation?</vt:lpstr>
      <vt:lpstr>Integrated Theory of Participant Involvement  (McCurdy &amp; Daro, 2001)</vt:lpstr>
      <vt:lpstr>Engagement Framework (Staudt, 2007)</vt:lpstr>
      <vt:lpstr>Select Research Findings on Prevention Services Participation and Engagement</vt:lpstr>
      <vt:lpstr>PowerPoint Presentation</vt:lpstr>
      <vt:lpstr>Questions for Discussion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 Slack</dc:creator>
  <cp:lastModifiedBy>Kristen Slack</cp:lastModifiedBy>
  <cp:revision>57</cp:revision>
  <dcterms:created xsi:type="dcterms:W3CDTF">2017-03-30T18:07:41Z</dcterms:created>
  <dcterms:modified xsi:type="dcterms:W3CDTF">2022-08-22T18:33:35Z</dcterms:modified>
</cp:coreProperties>
</file>